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3" r:id="rId9"/>
    <p:sldId id="270" r:id="rId10"/>
    <p:sldId id="261" r:id="rId11"/>
    <p:sldId id="264" r:id="rId12"/>
    <p:sldId id="260" r:id="rId13"/>
    <p:sldId id="268" r:id="rId14"/>
    <p:sldId id="266" r:id="rId15"/>
    <p:sldId id="262" r:id="rId16"/>
    <p:sldId id="265" r:id="rId17"/>
    <p:sldId id="271" r:id="rId18"/>
    <p:sldId id="272" r:id="rId19"/>
    <p:sldId id="277"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599242-C8BF-7744-768E-291610263AF3}" v="6" dt="2025-06-23T16:55:13.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D78CD46-16CF-4B47-A58B-C7F97E76751B}"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81567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78CD46-16CF-4B47-A58B-C7F97E76751B}"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113643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78CD46-16CF-4B47-A58B-C7F97E76751B}"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339669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78CD46-16CF-4B47-A58B-C7F97E76751B}"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156664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78CD46-16CF-4B47-A58B-C7F97E76751B}"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1903621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D78CD46-16CF-4B47-A58B-C7F97E76751B}" type="datetimeFigureOut">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1503402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78CD46-16CF-4B47-A58B-C7F97E76751B}" type="datetimeFigureOut">
              <a:rPr lang="en-GB" smtClean="0"/>
              <a:t>23/06/2025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406511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78CD46-16CF-4B47-A58B-C7F97E76751B}" type="datetimeFigureOut">
              <a:rPr lang="en-GB" smtClean="0"/>
              <a:t>23/06/2025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2055149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8CD46-16CF-4B47-A58B-C7F97E76751B}" type="datetimeFigureOut">
              <a:rPr lang="en-GB" smtClean="0"/>
              <a:t>23/06/2025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41818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78CD46-16CF-4B47-A58B-C7F97E76751B}" type="datetimeFigureOut">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1413471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78CD46-16CF-4B47-A58B-C7F97E76751B}" type="datetimeFigureOut">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2C0CDC-B6E0-4136-A447-C9E424EF8AEA}" type="slidenum">
              <a:rPr lang="en-GB" smtClean="0"/>
              <a:t>‹#›</a:t>
            </a:fld>
            <a:endParaRPr lang="en-GB"/>
          </a:p>
        </p:txBody>
      </p:sp>
    </p:spTree>
    <p:extLst>
      <p:ext uri="{BB962C8B-B14F-4D97-AF65-F5344CB8AC3E}">
        <p14:creationId xmlns:p14="http://schemas.microsoft.com/office/powerpoint/2010/main" val="271684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8CD46-16CF-4B47-A58B-C7F97E76751B}" type="datetimeFigureOut">
              <a:rPr lang="en-GB" smtClean="0"/>
              <a:t>23/06/2025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C0CDC-B6E0-4136-A447-C9E424EF8AEA}" type="slidenum">
              <a:rPr lang="en-GB" smtClean="0"/>
              <a:t>‹#›</a:t>
            </a:fld>
            <a:endParaRPr lang="en-GB"/>
          </a:p>
        </p:txBody>
      </p:sp>
    </p:spTree>
    <p:extLst>
      <p:ext uri="{BB962C8B-B14F-4D97-AF65-F5344CB8AC3E}">
        <p14:creationId xmlns:p14="http://schemas.microsoft.com/office/powerpoint/2010/main" val="3603165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rotWithShape="1">
          <a:blip r:embed="rId2"/>
          <a:srcRect l="14900" t="13158" r="15241" b="8465"/>
          <a:stretch/>
        </p:blipFill>
        <p:spPr>
          <a:xfrm>
            <a:off x="1754910" y="1733482"/>
            <a:ext cx="8258224" cy="5211666"/>
          </a:xfrm>
          <a:prstGeom prst="rect">
            <a:avLst/>
          </a:prstGeom>
        </p:spPr>
      </p:pic>
      <p:sp>
        <p:nvSpPr>
          <p:cNvPr id="6" name="Rectangle 5"/>
          <p:cNvSpPr/>
          <p:nvPr/>
        </p:nvSpPr>
        <p:spPr>
          <a:xfrm>
            <a:off x="230909" y="245062"/>
            <a:ext cx="11961091" cy="1754326"/>
          </a:xfrm>
          <a:prstGeom prst="rect">
            <a:avLst/>
          </a:prstGeom>
          <a:noFill/>
        </p:spPr>
        <p:txBody>
          <a:bodyPr wrap="square" lIns="91440" tIns="45720" rIns="91440" bIns="45720" anchor="t">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Year </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6</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Residential: 29</a:t>
            </a:r>
            <a:r>
              <a:rPr lang="en-US" sz="5400" b="0" cap="none" spc="0" baseline="30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September to 1</a:t>
            </a:r>
            <a:r>
              <a:rPr lang="en-US" sz="5400" b="0" cap="none" spc="0" baseline="30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October</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2025</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526780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20907"/>
            <a:ext cx="10515600" cy="1325563"/>
          </a:xfrm>
        </p:spPr>
        <p:txBody>
          <a:bodyPr/>
          <a:lstStyle/>
          <a:p>
            <a:r>
              <a:rPr lang="en-GB"/>
              <a:t>How can you help your child prepare?</a:t>
            </a:r>
          </a:p>
        </p:txBody>
      </p:sp>
      <p:sp>
        <p:nvSpPr>
          <p:cNvPr id="5" name="TextBox 4"/>
          <p:cNvSpPr txBox="1"/>
          <p:nvPr/>
        </p:nvSpPr>
        <p:spPr>
          <a:xfrm>
            <a:off x="8118764" y="4008582"/>
            <a:ext cx="3343563" cy="369332"/>
          </a:xfrm>
          <a:prstGeom prst="rect">
            <a:avLst/>
          </a:prstGeom>
          <a:noFill/>
        </p:spPr>
        <p:txBody>
          <a:bodyPr wrap="square" rtlCol="0">
            <a:spAutoFit/>
          </a:bodyPr>
          <a:lstStyle/>
          <a:p>
            <a:r>
              <a:rPr lang="en-GB"/>
              <a:t>Putting on a duvet challenge!</a:t>
            </a:r>
          </a:p>
        </p:txBody>
      </p:sp>
      <p:pic>
        <p:nvPicPr>
          <p:cNvPr id="6" name="Picture 5"/>
          <p:cNvPicPr>
            <a:picLocks noChangeAspect="1"/>
          </p:cNvPicPr>
          <p:nvPr/>
        </p:nvPicPr>
        <p:blipFill>
          <a:blip r:embed="rId2"/>
          <a:stretch>
            <a:fillRect/>
          </a:stretch>
        </p:blipFill>
        <p:spPr>
          <a:xfrm>
            <a:off x="694385" y="0"/>
            <a:ext cx="10515600" cy="1304925"/>
          </a:xfrm>
          <a:prstGeom prst="rect">
            <a:avLst/>
          </a:prstGeom>
        </p:spPr>
      </p:pic>
      <p:pic>
        <p:nvPicPr>
          <p:cNvPr id="7" name="Picture 6">
            <a:extLst>
              <a:ext uri="{FF2B5EF4-FFF2-40B4-BE49-F238E27FC236}">
                <a16:creationId xmlns:a16="http://schemas.microsoft.com/office/drawing/2014/main" id="{8DDBBD68-6B52-C6A9-AEDB-DF0093625B75}"/>
              </a:ext>
            </a:extLst>
          </p:cNvPr>
          <p:cNvPicPr>
            <a:picLocks noChangeAspect="1"/>
          </p:cNvPicPr>
          <p:nvPr/>
        </p:nvPicPr>
        <p:blipFill>
          <a:blip r:embed="rId3"/>
          <a:stretch>
            <a:fillRect/>
          </a:stretch>
        </p:blipFill>
        <p:spPr>
          <a:xfrm>
            <a:off x="406167" y="2604251"/>
            <a:ext cx="7163800" cy="3362794"/>
          </a:xfrm>
          <a:prstGeom prst="rect">
            <a:avLst/>
          </a:prstGeom>
        </p:spPr>
      </p:pic>
    </p:spTree>
    <p:extLst>
      <p:ext uri="{BB962C8B-B14F-4D97-AF65-F5344CB8AC3E}">
        <p14:creationId xmlns:p14="http://schemas.microsoft.com/office/powerpoint/2010/main" val="54645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91598"/>
            <a:ext cx="10515600" cy="1325563"/>
          </a:xfrm>
        </p:spPr>
        <p:txBody>
          <a:bodyPr/>
          <a:lstStyle/>
          <a:p>
            <a:r>
              <a:rPr lang="en-GB"/>
              <a:t>Medication</a:t>
            </a:r>
          </a:p>
        </p:txBody>
      </p:sp>
      <p:sp>
        <p:nvSpPr>
          <p:cNvPr id="3" name="Content Placeholder 2"/>
          <p:cNvSpPr>
            <a:spLocks noGrp="1"/>
          </p:cNvSpPr>
          <p:nvPr>
            <p:ph idx="1"/>
          </p:nvPr>
        </p:nvSpPr>
        <p:spPr/>
        <p:txBody>
          <a:bodyPr/>
          <a:lstStyle/>
          <a:p>
            <a:r>
              <a:rPr lang="en-GB" dirty="0"/>
              <a:t>Any medication that your child may need during the weekend, including travel sickness tablets, must be handed to class teachers using the correct school medication form. </a:t>
            </a:r>
          </a:p>
          <a:p>
            <a:r>
              <a:rPr lang="en-GB" dirty="0"/>
              <a:t>The medication must be in a transparent bag that is clearly labelled with the medical form.</a:t>
            </a:r>
          </a:p>
          <a:p>
            <a:r>
              <a:rPr lang="en-GB" dirty="0"/>
              <a:t>On the form it must be detailed:</a:t>
            </a:r>
          </a:p>
          <a:p>
            <a:pPr lvl="1"/>
            <a:r>
              <a:rPr lang="en-GB" dirty="0"/>
              <a:t>When the medication is to be given;</a:t>
            </a:r>
          </a:p>
          <a:p>
            <a:pPr lvl="1"/>
            <a:r>
              <a:rPr lang="en-GB" dirty="0"/>
              <a:t>How much medication is to be given;</a:t>
            </a:r>
          </a:p>
          <a:p>
            <a:pPr lvl="1"/>
            <a:r>
              <a:rPr lang="en-GB" dirty="0"/>
              <a:t>Who is to give the medication.</a:t>
            </a:r>
          </a:p>
          <a:p>
            <a:pPr lvl="1"/>
            <a:endParaRPr lang="en-GB" dirty="0"/>
          </a:p>
          <a:p>
            <a:pPr lvl="1"/>
            <a:endParaRPr lang="en-GB" dirty="0"/>
          </a:p>
        </p:txBody>
      </p:sp>
      <p:pic>
        <p:nvPicPr>
          <p:cNvPr id="4" name="Picture 3"/>
          <p:cNvPicPr>
            <a:picLocks noChangeAspect="1"/>
          </p:cNvPicPr>
          <p:nvPr/>
        </p:nvPicPr>
        <p:blipFill>
          <a:blip r:embed="rId2"/>
          <a:stretch>
            <a:fillRect/>
          </a:stretch>
        </p:blipFill>
        <p:spPr>
          <a:xfrm>
            <a:off x="694385" y="0"/>
            <a:ext cx="10515600" cy="1304925"/>
          </a:xfrm>
          <a:prstGeom prst="rect">
            <a:avLst/>
          </a:prstGeom>
        </p:spPr>
      </p:pic>
    </p:spTree>
    <p:extLst>
      <p:ext uri="{BB962C8B-B14F-4D97-AF65-F5344CB8AC3E}">
        <p14:creationId xmlns:p14="http://schemas.microsoft.com/office/powerpoint/2010/main" val="4214986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4925"/>
            <a:ext cx="10515600" cy="1325563"/>
          </a:xfrm>
        </p:spPr>
        <p:txBody>
          <a:bodyPr/>
          <a:lstStyle/>
          <a:p>
            <a:r>
              <a:rPr lang="en-GB"/>
              <a:t>Behaviour	</a:t>
            </a:r>
          </a:p>
        </p:txBody>
      </p:sp>
      <p:pic>
        <p:nvPicPr>
          <p:cNvPr id="5" name="Content Placeholder 4"/>
          <p:cNvPicPr>
            <a:picLocks noGrp="1" noChangeAspect="1"/>
          </p:cNvPicPr>
          <p:nvPr>
            <p:ph idx="1"/>
          </p:nvPr>
        </p:nvPicPr>
        <p:blipFill>
          <a:blip r:embed="rId2"/>
          <a:stretch>
            <a:fillRect/>
          </a:stretch>
        </p:blipFill>
        <p:spPr>
          <a:xfrm>
            <a:off x="2860992" y="2609850"/>
            <a:ext cx="6820998" cy="3452813"/>
          </a:xfrm>
          <a:prstGeom prst="rect">
            <a:avLst/>
          </a:prstGeom>
        </p:spPr>
      </p:pic>
      <p:pic>
        <p:nvPicPr>
          <p:cNvPr id="4" name="Picture 3"/>
          <p:cNvPicPr>
            <a:picLocks noChangeAspect="1"/>
          </p:cNvPicPr>
          <p:nvPr/>
        </p:nvPicPr>
        <p:blipFill>
          <a:blip r:embed="rId3"/>
          <a:stretch>
            <a:fillRect/>
          </a:stretch>
        </p:blipFill>
        <p:spPr>
          <a:xfrm>
            <a:off x="694385" y="0"/>
            <a:ext cx="10515600" cy="1304925"/>
          </a:xfrm>
          <a:prstGeom prst="rect">
            <a:avLst/>
          </a:prstGeom>
        </p:spPr>
      </p:pic>
    </p:spTree>
    <p:extLst>
      <p:ext uri="{BB962C8B-B14F-4D97-AF65-F5344CB8AC3E}">
        <p14:creationId xmlns:p14="http://schemas.microsoft.com/office/powerpoint/2010/main" val="81357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3888"/>
            <a:ext cx="10515600" cy="1325563"/>
          </a:xfrm>
        </p:spPr>
        <p:txBody>
          <a:bodyPr/>
          <a:lstStyle/>
          <a:p>
            <a:r>
              <a:rPr lang="en-GB"/>
              <a:t>Communication</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a:t>There will be limited communication from school during the residential and no communication directly from your children during our residential due to there being NO mobile phones to be taken by the children under ANY circumstances.</a:t>
            </a:r>
          </a:p>
          <a:p>
            <a:pPr marL="0" indent="0">
              <a:buNone/>
            </a:pPr>
            <a:endParaRPr lang="en-GB" dirty="0"/>
          </a:p>
          <a:p>
            <a:pPr marL="0" indent="0">
              <a:buNone/>
            </a:pPr>
            <a:r>
              <a:rPr lang="en-GB" b="1" dirty="0"/>
              <a:t>Each evening, we will try to update the school website with photos of our day.</a:t>
            </a:r>
          </a:p>
          <a:p>
            <a:pPr marL="0" indent="0">
              <a:buNone/>
            </a:pPr>
            <a:endParaRPr lang="en-GB" dirty="0"/>
          </a:p>
          <a:p>
            <a:pPr marL="0" indent="0">
              <a:buNone/>
            </a:pPr>
            <a:r>
              <a:rPr lang="en-GB" dirty="0"/>
              <a:t>If there is any need at all, the teachers will contact parents and so please ensure your most up-to-date mobile phone numbers are on the forms that you filled in last month and they are with you at all times whilst we are away. </a:t>
            </a:r>
          </a:p>
        </p:txBody>
      </p:sp>
      <p:pic>
        <p:nvPicPr>
          <p:cNvPr id="4" name="Picture 3"/>
          <p:cNvPicPr>
            <a:picLocks noChangeAspect="1"/>
          </p:cNvPicPr>
          <p:nvPr/>
        </p:nvPicPr>
        <p:blipFill>
          <a:blip r:embed="rId2"/>
          <a:stretch>
            <a:fillRect/>
          </a:stretch>
        </p:blipFill>
        <p:spPr>
          <a:xfrm>
            <a:off x="722094" y="-92364"/>
            <a:ext cx="10515600" cy="1304925"/>
          </a:xfrm>
          <a:prstGeom prst="rect">
            <a:avLst/>
          </a:prstGeom>
        </p:spPr>
      </p:pic>
    </p:spTree>
    <p:extLst>
      <p:ext uri="{BB962C8B-B14F-4D97-AF65-F5344CB8AC3E}">
        <p14:creationId xmlns:p14="http://schemas.microsoft.com/office/powerpoint/2010/main" val="2838866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5E01-12E8-90FB-942A-0BDC719B747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E284FA-AFB4-E9E7-63F2-B0A223924D0C}"/>
              </a:ext>
            </a:extLst>
          </p:cNvPr>
          <p:cNvSpPr>
            <a:spLocks noGrp="1"/>
          </p:cNvSpPr>
          <p:nvPr>
            <p:ph idx="1"/>
          </p:nvPr>
        </p:nvSpPr>
        <p:spPr/>
        <p:txBody>
          <a:bodyPr/>
          <a:lstStyle/>
          <a:p>
            <a:pPr marL="0" indent="0">
              <a:buNone/>
            </a:pPr>
            <a:r>
              <a:rPr lang="en-GB" dirty="0"/>
              <a:t>Please take away with you today:</a:t>
            </a:r>
          </a:p>
          <a:p>
            <a:pPr marL="0" indent="0">
              <a:buNone/>
            </a:pPr>
            <a:endParaRPr lang="en-GB" dirty="0"/>
          </a:p>
          <a:p>
            <a:pPr>
              <a:buFontTx/>
              <a:buChar char="-"/>
            </a:pPr>
            <a:r>
              <a:rPr lang="en-GB" dirty="0"/>
              <a:t>A medical form (if needed)</a:t>
            </a:r>
          </a:p>
          <a:p>
            <a:pPr marL="0" indent="0">
              <a:buNone/>
            </a:pPr>
            <a:endParaRPr lang="en-GB" dirty="0"/>
          </a:p>
        </p:txBody>
      </p:sp>
    </p:spTree>
    <p:extLst>
      <p:ext uri="{BB962C8B-B14F-4D97-AF65-F5344CB8AC3E}">
        <p14:creationId xmlns:p14="http://schemas.microsoft.com/office/powerpoint/2010/main" val="2585647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549AB-C343-2F95-D7A2-B20AD4ED44D7}"/>
              </a:ext>
            </a:extLst>
          </p:cNvPr>
          <p:cNvPicPr>
            <a:picLocks noChangeAspect="1"/>
          </p:cNvPicPr>
          <p:nvPr/>
        </p:nvPicPr>
        <p:blipFill>
          <a:blip r:embed="rId2"/>
          <a:srcRect r="2870" b="-5"/>
          <a:stretch>
            <a:fillRect/>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6" name="Picture 5">
            <a:extLst>
              <a:ext uri="{FF2B5EF4-FFF2-40B4-BE49-F238E27FC236}">
                <a16:creationId xmlns:a16="http://schemas.microsoft.com/office/drawing/2014/main" id="{BF599BA4-C850-4DC8-6F3D-15FBA725C62C}"/>
              </a:ext>
            </a:extLst>
          </p:cNvPr>
          <p:cNvPicPr>
            <a:picLocks noChangeAspect="1"/>
          </p:cNvPicPr>
          <p:nvPr/>
        </p:nvPicPr>
        <p:blipFill>
          <a:blip r:embed="rId3"/>
          <a:srcRect t="8864" r="5" b="5"/>
          <a:stretch>
            <a:fillRect/>
          </a:stretch>
        </p:blipFill>
        <p:spPr>
          <a:xfrm>
            <a:off x="4679985" y="-6236"/>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4" name="Content Placeholder 3">
            <a:extLst>
              <a:ext uri="{FF2B5EF4-FFF2-40B4-BE49-F238E27FC236}">
                <a16:creationId xmlns:a16="http://schemas.microsoft.com/office/drawing/2014/main" id="{DFC02B76-4D61-0131-7F49-E3E791276A77}"/>
              </a:ext>
            </a:extLst>
          </p:cNvPr>
          <p:cNvPicPr>
            <a:picLocks noGrp="1" noChangeAspect="1"/>
          </p:cNvPicPr>
          <p:nvPr>
            <p:ph idx="1"/>
          </p:nvPr>
        </p:nvPicPr>
        <p:blipFill>
          <a:blip r:embed="rId4"/>
          <a:srcRect t="29236" r="-3" b="-3"/>
          <a:stretch>
            <a:fillRect/>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9" name="Picture 8">
            <a:extLst>
              <a:ext uri="{FF2B5EF4-FFF2-40B4-BE49-F238E27FC236}">
                <a16:creationId xmlns:a16="http://schemas.microsoft.com/office/drawing/2014/main" id="{9ED641F0-6EE8-7448-6835-8CC77712EA3D}"/>
              </a:ext>
            </a:extLst>
          </p:cNvPr>
          <p:cNvPicPr>
            <a:picLocks noChangeAspect="1"/>
          </p:cNvPicPr>
          <p:nvPr/>
        </p:nvPicPr>
        <p:blipFill>
          <a:blip r:embed="rId5"/>
          <a:srcRect r="-4" b="13401"/>
          <a:stretch>
            <a:fillRect/>
          </a:stretch>
        </p:blipFill>
        <p:spPr>
          <a:xfrm>
            <a:off x="-257647" y="2658275"/>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7" name="Picture 6">
            <a:extLst>
              <a:ext uri="{FF2B5EF4-FFF2-40B4-BE49-F238E27FC236}">
                <a16:creationId xmlns:a16="http://schemas.microsoft.com/office/drawing/2014/main" id="{18D37C51-BC24-6B57-2452-61F38E462C6E}"/>
              </a:ext>
            </a:extLst>
          </p:cNvPr>
          <p:cNvPicPr>
            <a:picLocks noChangeAspect="1"/>
          </p:cNvPicPr>
          <p:nvPr/>
        </p:nvPicPr>
        <p:blipFill>
          <a:blip r:embed="rId6"/>
          <a:srcRect r="10247" b="-1"/>
          <a:stretch>
            <a:fillRect/>
          </a:stretch>
        </p:blipFill>
        <p:spPr>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19"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3C56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975C93-014C-646C-30EC-3D8A7C5FAA5B}"/>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6000" kern="1200" dirty="0" err="1">
                <a:solidFill>
                  <a:srgbClr val="FFFFFF"/>
                </a:solidFill>
                <a:latin typeface="+mj-lt"/>
                <a:ea typeface="+mj-ea"/>
                <a:cs typeface="+mj-cs"/>
              </a:rPr>
              <a:t>Arthog</a:t>
            </a:r>
            <a:r>
              <a:rPr lang="en-US" sz="6000" kern="1200" dirty="0">
                <a:solidFill>
                  <a:srgbClr val="FFFFFF"/>
                </a:solidFill>
                <a:latin typeface="+mj-lt"/>
                <a:ea typeface="+mj-ea"/>
                <a:cs typeface="+mj-cs"/>
              </a:rPr>
              <a:t> April 2025</a:t>
            </a:r>
          </a:p>
        </p:txBody>
      </p:sp>
      <p:pic>
        <p:nvPicPr>
          <p:cNvPr id="8" name="Picture 7">
            <a:extLst>
              <a:ext uri="{FF2B5EF4-FFF2-40B4-BE49-F238E27FC236}">
                <a16:creationId xmlns:a16="http://schemas.microsoft.com/office/drawing/2014/main" id="{B5E12802-CB7F-FCD9-7EF6-CE728805B85D}"/>
              </a:ext>
            </a:extLst>
          </p:cNvPr>
          <p:cNvPicPr>
            <a:picLocks noChangeAspect="1"/>
          </p:cNvPicPr>
          <p:nvPr/>
        </p:nvPicPr>
        <p:blipFill>
          <a:blip r:embed="rId7"/>
          <a:srcRect r="5419" b="3"/>
          <a:stretch>
            <a:fillRect/>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1863601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744B236-A900-FCD0-0C12-D26633D1CBA4}"/>
              </a:ext>
            </a:extLst>
          </p:cNvPr>
          <p:cNvPicPr>
            <a:picLocks noChangeAspect="1"/>
          </p:cNvPicPr>
          <p:nvPr/>
        </p:nvPicPr>
        <p:blipFill>
          <a:blip r:embed="rId2"/>
          <a:srcRect r="5" b="9741"/>
          <a:stretch>
            <a:fillRect/>
          </a:stretch>
        </p:blipFill>
        <p:spPr>
          <a:xfrm>
            <a:off x="1" y="1"/>
            <a:ext cx="2970465" cy="3383279"/>
          </a:xfrm>
          <a:prstGeom prst="rect">
            <a:avLst/>
          </a:prstGeom>
        </p:spPr>
      </p:pic>
      <p:pic>
        <p:nvPicPr>
          <p:cNvPr id="7" name="Picture 6">
            <a:extLst>
              <a:ext uri="{FF2B5EF4-FFF2-40B4-BE49-F238E27FC236}">
                <a16:creationId xmlns:a16="http://schemas.microsoft.com/office/drawing/2014/main" id="{71611821-8ED2-B220-DEDA-B3EFDF6FA94E}"/>
              </a:ext>
            </a:extLst>
          </p:cNvPr>
          <p:cNvPicPr>
            <a:picLocks noChangeAspect="1"/>
          </p:cNvPicPr>
          <p:nvPr/>
        </p:nvPicPr>
        <p:blipFill>
          <a:blip r:embed="rId3"/>
          <a:srcRect t="5617" r="-3" b="7819"/>
          <a:stretch>
            <a:fillRect/>
          </a:stretch>
        </p:blipFill>
        <p:spPr>
          <a:xfrm>
            <a:off x="3072956" y="10"/>
            <a:ext cx="2970465" cy="3383268"/>
          </a:xfrm>
          <a:prstGeom prst="rect">
            <a:avLst/>
          </a:prstGeom>
        </p:spPr>
      </p:pic>
      <p:pic>
        <p:nvPicPr>
          <p:cNvPr id="8" name="Picture 7">
            <a:extLst>
              <a:ext uri="{FF2B5EF4-FFF2-40B4-BE49-F238E27FC236}">
                <a16:creationId xmlns:a16="http://schemas.microsoft.com/office/drawing/2014/main" id="{297A20B7-DD14-8D8A-8B2A-E69F75EC3EE4}"/>
              </a:ext>
            </a:extLst>
          </p:cNvPr>
          <p:cNvPicPr>
            <a:picLocks noChangeAspect="1"/>
          </p:cNvPicPr>
          <p:nvPr/>
        </p:nvPicPr>
        <p:blipFill>
          <a:blip r:embed="rId4"/>
          <a:srcRect l="20739" r="14261"/>
          <a:stretch>
            <a:fillRect/>
          </a:stretch>
        </p:blipFill>
        <p:spPr>
          <a:xfrm>
            <a:off x="6145909" y="10"/>
            <a:ext cx="2971800" cy="3383268"/>
          </a:xfrm>
          <a:prstGeom prst="rect">
            <a:avLst/>
          </a:prstGeom>
        </p:spPr>
      </p:pic>
      <p:pic>
        <p:nvPicPr>
          <p:cNvPr id="4" name="Content Placeholder 3">
            <a:extLst>
              <a:ext uri="{FF2B5EF4-FFF2-40B4-BE49-F238E27FC236}">
                <a16:creationId xmlns:a16="http://schemas.microsoft.com/office/drawing/2014/main" id="{43E3BAFC-CC27-D156-1E69-9891825865EE}"/>
              </a:ext>
            </a:extLst>
          </p:cNvPr>
          <p:cNvPicPr>
            <a:picLocks noChangeAspect="1"/>
          </p:cNvPicPr>
          <p:nvPr/>
        </p:nvPicPr>
        <p:blipFill>
          <a:blip r:embed="rId5"/>
          <a:srcRect l="31489" r="4170"/>
          <a:stretch>
            <a:fillRect/>
          </a:stretch>
        </p:blipFill>
        <p:spPr>
          <a:xfrm>
            <a:off x="9220200" y="10"/>
            <a:ext cx="2971800" cy="3383268"/>
          </a:xfrm>
          <a:prstGeom prst="rect">
            <a:avLst/>
          </a:prstGeom>
        </p:spPr>
      </p:pic>
      <p:pic>
        <p:nvPicPr>
          <p:cNvPr id="5" name="Picture 4">
            <a:extLst>
              <a:ext uri="{FF2B5EF4-FFF2-40B4-BE49-F238E27FC236}">
                <a16:creationId xmlns:a16="http://schemas.microsoft.com/office/drawing/2014/main" id="{8F13C71D-1C9B-CA79-48B4-F8F223994978}"/>
              </a:ext>
            </a:extLst>
          </p:cNvPr>
          <p:cNvPicPr>
            <a:picLocks noChangeAspect="1"/>
          </p:cNvPicPr>
          <p:nvPr/>
        </p:nvPicPr>
        <p:blipFill>
          <a:blip r:embed="rId6"/>
          <a:srcRect l="14175" r="20193" b="-3"/>
          <a:stretch>
            <a:fillRect/>
          </a:stretch>
        </p:blipFill>
        <p:spPr>
          <a:xfrm>
            <a:off x="-1017" y="3474720"/>
            <a:ext cx="2970465" cy="3383280"/>
          </a:xfrm>
          <a:prstGeom prst="rect">
            <a:avLst/>
          </a:prstGeom>
        </p:spPr>
      </p:pic>
      <p:sp>
        <p:nvSpPr>
          <p:cNvPr id="18" name="Rectangle 17">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53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155E99-B042-F4D7-382F-E8C037E11B41}"/>
              </a:ext>
            </a:extLst>
          </p:cNvPr>
          <p:cNvSpPr>
            <a:spLocks noGrp="1"/>
          </p:cNvSpPr>
          <p:nvPr>
            <p:ph type="title"/>
          </p:nvPr>
        </p:nvSpPr>
        <p:spPr>
          <a:xfrm>
            <a:off x="6491653" y="3799272"/>
            <a:ext cx="5193748" cy="637124"/>
          </a:xfrm>
        </p:spPr>
        <p:txBody>
          <a:bodyPr>
            <a:normAutofit/>
          </a:bodyPr>
          <a:lstStyle/>
          <a:p>
            <a:r>
              <a:rPr lang="en-GB" sz="3200" dirty="0" err="1">
                <a:solidFill>
                  <a:srgbClr val="FFFFFF"/>
                </a:solidFill>
              </a:rPr>
              <a:t>Arthog</a:t>
            </a:r>
            <a:r>
              <a:rPr lang="en-GB" sz="3200" dirty="0">
                <a:solidFill>
                  <a:srgbClr val="FFFFFF"/>
                </a:solidFill>
              </a:rPr>
              <a:t> </a:t>
            </a:r>
          </a:p>
        </p:txBody>
      </p:sp>
      <p:pic>
        <p:nvPicPr>
          <p:cNvPr id="9" name="Picture 8">
            <a:extLst>
              <a:ext uri="{FF2B5EF4-FFF2-40B4-BE49-F238E27FC236}">
                <a16:creationId xmlns:a16="http://schemas.microsoft.com/office/drawing/2014/main" id="{A24DC1E0-2899-677C-A728-C4A823CFC32B}"/>
              </a:ext>
            </a:extLst>
          </p:cNvPr>
          <p:cNvPicPr>
            <a:picLocks noChangeAspect="1"/>
          </p:cNvPicPr>
          <p:nvPr/>
        </p:nvPicPr>
        <p:blipFill>
          <a:blip r:embed="rId7"/>
          <a:srcRect r="-3" b="10872"/>
          <a:stretch>
            <a:fillRect/>
          </a:stretch>
        </p:blipFill>
        <p:spPr>
          <a:xfrm>
            <a:off x="3059902" y="3474719"/>
            <a:ext cx="2970466" cy="3383280"/>
          </a:xfrm>
          <a:prstGeom prst="rect">
            <a:avLst/>
          </a:prstGeom>
        </p:spPr>
      </p:pic>
      <p:sp>
        <p:nvSpPr>
          <p:cNvPr id="13" name="Content Placeholder 12">
            <a:extLst>
              <a:ext uri="{FF2B5EF4-FFF2-40B4-BE49-F238E27FC236}">
                <a16:creationId xmlns:a16="http://schemas.microsoft.com/office/drawing/2014/main" id="{3578BB0D-B4C1-86C1-5CEC-AA44B7D32D79}"/>
              </a:ext>
            </a:extLst>
          </p:cNvPr>
          <p:cNvSpPr>
            <a:spLocks noGrp="1"/>
          </p:cNvSpPr>
          <p:nvPr>
            <p:ph idx="1"/>
          </p:nvPr>
        </p:nvSpPr>
        <p:spPr>
          <a:xfrm>
            <a:off x="6479648" y="4510585"/>
            <a:ext cx="5366610" cy="1758732"/>
          </a:xfrm>
        </p:spPr>
        <p:txBody>
          <a:bodyPr>
            <a:normAutofit/>
          </a:bodyPr>
          <a:lstStyle/>
          <a:p>
            <a:pPr marL="0" indent="0">
              <a:buNone/>
            </a:pPr>
            <a:r>
              <a:rPr lang="en-US" sz="1800" dirty="0">
                <a:solidFill>
                  <a:srgbClr val="FFFFFF"/>
                </a:solidFill>
              </a:rPr>
              <a:t>April 2025</a:t>
            </a:r>
          </a:p>
        </p:txBody>
      </p:sp>
      <p:pic>
        <p:nvPicPr>
          <p:cNvPr id="10" name="Picture 9">
            <a:extLst>
              <a:ext uri="{FF2B5EF4-FFF2-40B4-BE49-F238E27FC236}">
                <a16:creationId xmlns:a16="http://schemas.microsoft.com/office/drawing/2014/main" id="{3B46813B-BDBE-2C37-ABE3-C04B3BC1F829}"/>
              </a:ext>
            </a:extLst>
          </p:cNvPr>
          <p:cNvPicPr>
            <a:picLocks noChangeAspect="1"/>
          </p:cNvPicPr>
          <p:nvPr/>
        </p:nvPicPr>
        <p:blipFill>
          <a:blip r:embed="rId8"/>
          <a:stretch>
            <a:fillRect/>
          </a:stretch>
        </p:blipFill>
        <p:spPr>
          <a:xfrm>
            <a:off x="9563332" y="3520439"/>
            <a:ext cx="2612946" cy="3383282"/>
          </a:xfrm>
          <a:prstGeom prst="rect">
            <a:avLst/>
          </a:prstGeom>
        </p:spPr>
      </p:pic>
    </p:spTree>
    <p:extLst>
      <p:ext uri="{BB962C8B-B14F-4D97-AF65-F5344CB8AC3E}">
        <p14:creationId xmlns:p14="http://schemas.microsoft.com/office/powerpoint/2010/main" val="367388859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376867"/>
            <a:ext cx="9144000" cy="786703"/>
          </a:xfrm>
        </p:spPr>
        <p:txBody>
          <a:bodyPr vert="horz" lIns="91440" tIns="45720" rIns="91440" bIns="45720" rtlCol="0" anchor="b">
            <a:normAutofit/>
          </a:bodyPr>
          <a:lstStyle/>
          <a:p>
            <a:pPr algn="ctr"/>
            <a:r>
              <a:rPr lang="en-US" sz="3600" dirty="0"/>
              <a:t>“It’s the best thing I’ve ever done!”</a:t>
            </a:r>
          </a:p>
        </p:txBody>
      </p:sp>
      <p:pic>
        <p:nvPicPr>
          <p:cNvPr id="4" name="Content Placeholder 3"/>
          <p:cNvPicPr>
            <a:picLocks noGrp="1" noChangeAspect="1"/>
          </p:cNvPicPr>
          <p:nvPr>
            <p:ph idx="1"/>
          </p:nvPr>
        </p:nvPicPr>
        <p:blipFill>
          <a:blip r:embed="rId2"/>
          <a:srcRect b="78470"/>
          <a:stretch>
            <a:fillRect/>
          </a:stretch>
        </p:blipFill>
        <p:spPr>
          <a:xfrm>
            <a:off x="226010" y="2223932"/>
            <a:ext cx="5114501" cy="924967"/>
          </a:xfrm>
          <a:prstGeom prst="rect">
            <a:avLst/>
          </a:prstGeom>
        </p:spPr>
      </p:pic>
      <p:pic>
        <p:nvPicPr>
          <p:cNvPr id="3" name="Picture 2">
            <a:extLst>
              <a:ext uri="{FF2B5EF4-FFF2-40B4-BE49-F238E27FC236}">
                <a16:creationId xmlns:a16="http://schemas.microsoft.com/office/drawing/2014/main" id="{DDE12538-A290-1792-D71F-064B3CD0F95F}"/>
              </a:ext>
            </a:extLst>
          </p:cNvPr>
          <p:cNvPicPr>
            <a:picLocks noChangeAspect="1"/>
          </p:cNvPicPr>
          <p:nvPr/>
        </p:nvPicPr>
        <p:blipFill>
          <a:blip r:embed="rId3"/>
          <a:stretch>
            <a:fillRect/>
          </a:stretch>
        </p:blipFill>
        <p:spPr>
          <a:xfrm>
            <a:off x="5503915" y="1338"/>
            <a:ext cx="6688085" cy="4965904"/>
          </a:xfrm>
          <a:prstGeom prst="rect">
            <a:avLst/>
          </a:prstGeom>
        </p:spPr>
      </p:pic>
      <p:grpSp>
        <p:nvGrpSpPr>
          <p:cNvPr id="9" name="Group 8">
            <a:extLst>
              <a:ext uri="{FF2B5EF4-FFF2-40B4-BE49-F238E27FC236}">
                <a16:creationId xmlns:a16="http://schemas.microsoft.com/office/drawing/2014/main" id="{B0F380AC-9202-53E9-8D39-90E7C2AC75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0" name="Rectangle 9">
              <a:extLst>
                <a:ext uri="{FF2B5EF4-FFF2-40B4-BE49-F238E27FC236}">
                  <a16:creationId xmlns:a16="http://schemas.microsoft.com/office/drawing/2014/main" id="{B9334AC3-F97B-AAEB-193C-D6FEF2851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F0F8F8-6D3A-38F2-F9D7-AA175316B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3824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8966" y="-87457"/>
            <a:ext cx="10515600" cy="1304925"/>
          </a:xfrm>
          <a:prstGeom prst="rect">
            <a:avLst/>
          </a:prstGeom>
        </p:spPr>
      </p:pic>
      <p:sp>
        <p:nvSpPr>
          <p:cNvPr id="2" name="Title 1"/>
          <p:cNvSpPr>
            <a:spLocks noGrp="1"/>
          </p:cNvSpPr>
          <p:nvPr>
            <p:ph type="title"/>
          </p:nvPr>
        </p:nvSpPr>
        <p:spPr>
          <a:xfrm>
            <a:off x="2604654" y="951345"/>
            <a:ext cx="8749145" cy="739343"/>
          </a:xfrm>
        </p:spPr>
        <p:txBody>
          <a:bodyPr>
            <a:normAutofit fontScale="90000"/>
          </a:bodyPr>
          <a:lstStyle/>
          <a:p>
            <a:r>
              <a:rPr lang="en-GB" dirty="0">
                <a:ea typeface="Calibri Light"/>
                <a:cs typeface="Calibri Light"/>
              </a:rPr>
              <a:t>Video link: </a:t>
            </a:r>
            <a:r>
              <a:rPr lang="en-GB" dirty="0">
                <a:ea typeface="+mj-lt"/>
                <a:cs typeface="+mj-lt"/>
              </a:rPr>
              <a:t>https://www.youtube.com/watch?v=Cmgj2-wD6ZE</a:t>
            </a:r>
            <a:endParaRPr lang="en-GB">
              <a:ea typeface="+mj-lt"/>
              <a:cs typeface="+mj-lt"/>
            </a:endParaRPr>
          </a:p>
        </p:txBody>
      </p:sp>
      <p:sp>
        <p:nvSpPr>
          <p:cNvPr id="6" name="Content Placeholder 5">
            <a:extLst>
              <a:ext uri="{FF2B5EF4-FFF2-40B4-BE49-F238E27FC236}">
                <a16:creationId xmlns:a16="http://schemas.microsoft.com/office/drawing/2014/main" id="{959B8CBA-9B48-6036-9C42-0F07F2CA1A9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9373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pPr marL="0" indent="0">
              <a:buNone/>
            </a:pPr>
            <a:r>
              <a:rPr lang="en-GB" u="sng" dirty="0"/>
              <a:t>Schedule:</a:t>
            </a:r>
          </a:p>
          <a:p>
            <a:pPr marL="0" indent="0">
              <a:buNone/>
            </a:pPr>
            <a:endParaRPr lang="en-GB" u="sng" dirty="0"/>
          </a:p>
          <a:p>
            <a:pPr marL="0" indent="0">
              <a:buNone/>
            </a:pPr>
            <a:r>
              <a:rPr lang="en-GB" i="1" dirty="0"/>
              <a:t>Monday 29</a:t>
            </a:r>
            <a:r>
              <a:rPr lang="en-GB" i="1" baseline="30000" dirty="0"/>
              <a:t>th</a:t>
            </a:r>
            <a:r>
              <a:rPr lang="en-GB" i="1" dirty="0"/>
              <a:t> September</a:t>
            </a:r>
            <a:r>
              <a:rPr lang="en-GB" dirty="0"/>
              <a:t>: depart school 8.45am to arrive in </a:t>
            </a:r>
            <a:r>
              <a:rPr lang="en-GB" dirty="0" err="1"/>
              <a:t>Arthog</a:t>
            </a:r>
            <a:r>
              <a:rPr lang="en-GB" dirty="0"/>
              <a:t> for 11.30am. </a:t>
            </a:r>
          </a:p>
          <a:p>
            <a:pPr marL="0" indent="0">
              <a:buNone/>
            </a:pPr>
            <a:r>
              <a:rPr lang="en-GB" i="1" dirty="0"/>
              <a:t>Wednesday 1</a:t>
            </a:r>
            <a:r>
              <a:rPr lang="en-GB" i="1" baseline="30000" dirty="0"/>
              <a:t>st</a:t>
            </a:r>
            <a:r>
              <a:rPr lang="en-GB" i="1" dirty="0"/>
              <a:t> October</a:t>
            </a:r>
            <a:r>
              <a:rPr lang="en-GB" dirty="0"/>
              <a:t>: depart </a:t>
            </a:r>
            <a:r>
              <a:rPr lang="en-GB" dirty="0" err="1"/>
              <a:t>Arthog</a:t>
            </a:r>
            <a:r>
              <a:rPr lang="en-GB" dirty="0"/>
              <a:t> 13:00 for a return time of approximately 15:30. </a:t>
            </a:r>
          </a:p>
          <a:p>
            <a:pPr marL="0" indent="0">
              <a:buNone/>
            </a:pPr>
            <a:endParaRPr lang="en-GB" dirty="0"/>
          </a:p>
          <a:p>
            <a:pPr marL="0" indent="0">
              <a:buNone/>
            </a:pPr>
            <a:r>
              <a:rPr lang="en-GB" dirty="0"/>
              <a:t>The journey each way will be approximately 2 hours long. </a:t>
            </a:r>
          </a:p>
          <a:p>
            <a:pPr marL="0" indent="0">
              <a:buNone/>
            </a:pPr>
            <a:endParaRPr lang="en-GB" dirty="0"/>
          </a:p>
          <a:p>
            <a:pPr marL="0" indent="0">
              <a:buNone/>
            </a:pPr>
            <a:r>
              <a:rPr lang="en-GB" b="1" dirty="0"/>
              <a:t>Please keep an eye for text messages to inform you of precise times of arrival at school. </a:t>
            </a:r>
          </a:p>
        </p:txBody>
      </p:sp>
      <p:pic>
        <p:nvPicPr>
          <p:cNvPr id="4" name="Picture 3"/>
          <p:cNvPicPr>
            <a:picLocks noChangeAspect="1"/>
          </p:cNvPicPr>
          <p:nvPr/>
        </p:nvPicPr>
        <p:blipFill>
          <a:blip r:embed="rId2"/>
          <a:stretch>
            <a:fillRect/>
          </a:stretch>
        </p:blipFill>
        <p:spPr>
          <a:xfrm>
            <a:off x="638966" y="-87457"/>
            <a:ext cx="10515600" cy="1304925"/>
          </a:xfrm>
          <a:prstGeom prst="rect">
            <a:avLst/>
          </a:prstGeom>
        </p:spPr>
      </p:pic>
    </p:spTree>
    <p:extLst>
      <p:ext uri="{BB962C8B-B14F-4D97-AF65-F5344CB8AC3E}">
        <p14:creationId xmlns:p14="http://schemas.microsoft.com/office/powerpoint/2010/main" val="255267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2629"/>
            <a:ext cx="10515600" cy="1325563"/>
          </a:xfrm>
        </p:spPr>
        <p:txBody>
          <a:bodyPr/>
          <a:lstStyle/>
          <a:p>
            <a:r>
              <a:rPr lang="en-GB" u="sng" dirty="0"/>
              <a:t>Adults going with your child</a:t>
            </a:r>
          </a:p>
        </p:txBody>
      </p:sp>
      <p:sp>
        <p:nvSpPr>
          <p:cNvPr id="3" name="Content Placeholder 2"/>
          <p:cNvSpPr>
            <a:spLocks noGrp="1"/>
          </p:cNvSpPr>
          <p:nvPr>
            <p:ph idx="1"/>
          </p:nvPr>
        </p:nvSpPr>
        <p:spPr>
          <a:xfrm>
            <a:off x="838200" y="2558473"/>
            <a:ext cx="10515600" cy="3618489"/>
          </a:xfrm>
        </p:spPr>
        <p:txBody>
          <a:bodyPr vert="horz" lIns="91440" tIns="45720" rIns="91440" bIns="45720" rtlCol="0" anchor="t">
            <a:normAutofit/>
          </a:bodyPr>
          <a:lstStyle/>
          <a:p>
            <a:r>
              <a:rPr lang="en-GB" dirty="0"/>
              <a:t>Mrs Hood</a:t>
            </a:r>
            <a:endParaRPr lang="en-GB" dirty="0">
              <a:ea typeface="Calibri"/>
              <a:cs typeface="Calibri"/>
            </a:endParaRPr>
          </a:p>
          <a:p>
            <a:r>
              <a:rPr lang="en-GB" dirty="0">
                <a:ea typeface="Calibri"/>
                <a:cs typeface="Calibri"/>
              </a:rPr>
              <a:t>Mr Griffiths</a:t>
            </a:r>
          </a:p>
          <a:p>
            <a:r>
              <a:rPr lang="en-GB" dirty="0">
                <a:ea typeface="Calibri"/>
                <a:cs typeface="Calibri"/>
              </a:rPr>
              <a:t>Mrs Mullock</a:t>
            </a:r>
          </a:p>
          <a:p>
            <a:pPr marL="0" indent="0">
              <a:buNone/>
            </a:pPr>
            <a:endParaRPr lang="en-GB" dirty="0">
              <a:ea typeface="Calibri"/>
              <a:cs typeface="Calibri"/>
            </a:endParaRPr>
          </a:p>
        </p:txBody>
      </p:sp>
      <p:pic>
        <p:nvPicPr>
          <p:cNvPr id="4" name="Picture 3"/>
          <p:cNvPicPr>
            <a:picLocks noChangeAspect="1"/>
          </p:cNvPicPr>
          <p:nvPr/>
        </p:nvPicPr>
        <p:blipFill>
          <a:blip r:embed="rId2"/>
          <a:stretch>
            <a:fillRect/>
          </a:stretch>
        </p:blipFill>
        <p:spPr>
          <a:xfrm>
            <a:off x="722094" y="134216"/>
            <a:ext cx="10515600" cy="1304925"/>
          </a:xfrm>
          <a:prstGeom prst="rect">
            <a:avLst/>
          </a:prstGeom>
        </p:spPr>
      </p:pic>
    </p:spTree>
    <p:extLst>
      <p:ext uri="{BB962C8B-B14F-4D97-AF65-F5344CB8AC3E}">
        <p14:creationId xmlns:p14="http://schemas.microsoft.com/office/powerpoint/2010/main" val="1259316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8218"/>
            <a:ext cx="10515600" cy="822470"/>
          </a:xfrm>
        </p:spPr>
        <p:txBody>
          <a:bodyPr/>
          <a:lstStyle/>
          <a:p>
            <a:r>
              <a:rPr lang="en-GB"/>
              <a:t>Accommodation and meals</a:t>
            </a:r>
          </a:p>
        </p:txBody>
      </p:sp>
      <p:pic>
        <p:nvPicPr>
          <p:cNvPr id="4" name="Content Placeholder 3"/>
          <p:cNvPicPr>
            <a:picLocks noGrp="1" noChangeAspect="1"/>
          </p:cNvPicPr>
          <p:nvPr>
            <p:ph idx="1"/>
          </p:nvPr>
        </p:nvPicPr>
        <p:blipFill rotWithShape="1">
          <a:blip r:embed="rId2"/>
          <a:srcRect t="7523" b="21660"/>
          <a:stretch/>
        </p:blipFill>
        <p:spPr>
          <a:xfrm>
            <a:off x="838200" y="1884218"/>
            <a:ext cx="9333462" cy="3747037"/>
          </a:xfrm>
          <a:prstGeom prst="rect">
            <a:avLst/>
          </a:prstGeom>
        </p:spPr>
      </p:pic>
      <p:pic>
        <p:nvPicPr>
          <p:cNvPr id="5" name="Picture 4"/>
          <p:cNvPicPr>
            <a:picLocks noChangeAspect="1"/>
          </p:cNvPicPr>
          <p:nvPr/>
        </p:nvPicPr>
        <p:blipFill>
          <a:blip r:embed="rId3"/>
          <a:stretch>
            <a:fillRect/>
          </a:stretch>
        </p:blipFill>
        <p:spPr>
          <a:xfrm>
            <a:off x="655782" y="0"/>
            <a:ext cx="10515600" cy="1016000"/>
          </a:xfrm>
          <a:prstGeom prst="rect">
            <a:avLst/>
          </a:prstGeom>
        </p:spPr>
      </p:pic>
    </p:spTree>
    <p:extLst>
      <p:ext uri="{BB962C8B-B14F-4D97-AF65-F5344CB8AC3E}">
        <p14:creationId xmlns:p14="http://schemas.microsoft.com/office/powerpoint/2010/main" val="140654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734C-45CC-46C4-AEAD-154C5C587F50}"/>
              </a:ext>
            </a:extLst>
          </p:cNvPr>
          <p:cNvSpPr>
            <a:spLocks noGrp="1"/>
          </p:cNvSpPr>
          <p:nvPr>
            <p:ph type="title"/>
          </p:nvPr>
        </p:nvSpPr>
        <p:spPr>
          <a:xfrm>
            <a:off x="838200" y="882710"/>
            <a:ext cx="10515600" cy="1325563"/>
          </a:xfrm>
        </p:spPr>
        <p:txBody>
          <a:bodyPr/>
          <a:lstStyle/>
          <a:p>
            <a:r>
              <a:rPr lang="en-GB">
                <a:cs typeface="Calibri Light"/>
              </a:rPr>
              <a:t>Sweets, treats and teddy bears!</a:t>
            </a:r>
            <a:endParaRPr lang="en-GB"/>
          </a:p>
        </p:txBody>
      </p:sp>
      <p:sp>
        <p:nvSpPr>
          <p:cNvPr id="3" name="Content Placeholder 2">
            <a:extLst>
              <a:ext uri="{FF2B5EF4-FFF2-40B4-BE49-F238E27FC236}">
                <a16:creationId xmlns:a16="http://schemas.microsoft.com/office/drawing/2014/main" id="{255B286D-22F8-4988-AE7E-912BF39890CA}"/>
              </a:ext>
            </a:extLst>
          </p:cNvPr>
          <p:cNvSpPr>
            <a:spLocks noGrp="1"/>
          </p:cNvSpPr>
          <p:nvPr>
            <p:ph idx="1"/>
          </p:nvPr>
        </p:nvSpPr>
        <p:spPr>
          <a:xfrm>
            <a:off x="838200" y="2343210"/>
            <a:ext cx="10515600" cy="4351338"/>
          </a:xfrm>
        </p:spPr>
        <p:txBody>
          <a:bodyPr vert="horz" lIns="91440" tIns="45720" rIns="91440" bIns="45720" rtlCol="0" anchor="t">
            <a:normAutofit/>
          </a:bodyPr>
          <a:lstStyle/>
          <a:p>
            <a:r>
              <a:rPr lang="en-GB" dirty="0">
                <a:cs typeface="Calibri"/>
              </a:rPr>
              <a:t>A </a:t>
            </a:r>
            <a:r>
              <a:rPr lang="en-GB" b="1" dirty="0">
                <a:solidFill>
                  <a:srgbClr val="FF0000"/>
                </a:solidFill>
                <a:cs typeface="Calibri"/>
              </a:rPr>
              <a:t>small </a:t>
            </a:r>
            <a:r>
              <a:rPr lang="en-GB" dirty="0">
                <a:cs typeface="Calibri"/>
              </a:rPr>
              <a:t>bag of sweets for the trip in a small tub is optional. </a:t>
            </a:r>
          </a:p>
          <a:p>
            <a:r>
              <a:rPr lang="en-GB" dirty="0">
                <a:cs typeface="Calibri"/>
              </a:rPr>
              <a:t>Lunch for day one only</a:t>
            </a:r>
          </a:p>
          <a:p>
            <a:r>
              <a:rPr lang="en-GB" dirty="0">
                <a:cs typeface="Calibri"/>
              </a:rPr>
              <a:t>Can't sleep without a teddy bear? Please bring him/her along.</a:t>
            </a:r>
          </a:p>
        </p:txBody>
      </p:sp>
      <p:pic>
        <p:nvPicPr>
          <p:cNvPr id="5" name="Picture 4" descr="Shape, rectangle&#10;&#10;Description automatically generated">
            <a:extLst>
              <a:ext uri="{FF2B5EF4-FFF2-40B4-BE49-F238E27FC236}">
                <a16:creationId xmlns:a16="http://schemas.microsoft.com/office/drawing/2014/main" id="{56A44ADD-0791-4532-A826-08418E1E6704}"/>
              </a:ext>
            </a:extLst>
          </p:cNvPr>
          <p:cNvPicPr>
            <a:picLocks noChangeAspect="1"/>
          </p:cNvPicPr>
          <p:nvPr/>
        </p:nvPicPr>
        <p:blipFill>
          <a:blip r:embed="rId2"/>
          <a:stretch>
            <a:fillRect/>
          </a:stretch>
        </p:blipFill>
        <p:spPr>
          <a:xfrm>
            <a:off x="923378" y="-81444"/>
            <a:ext cx="10515600" cy="1304925"/>
          </a:xfrm>
          <a:prstGeom prst="rect">
            <a:avLst/>
          </a:prstGeom>
        </p:spPr>
      </p:pic>
      <p:pic>
        <p:nvPicPr>
          <p:cNvPr id="6" name="Picture 6" descr="A picture containing teddy, bear, brown, dog&#10;&#10;Description automatically generated">
            <a:extLst>
              <a:ext uri="{FF2B5EF4-FFF2-40B4-BE49-F238E27FC236}">
                <a16:creationId xmlns:a16="http://schemas.microsoft.com/office/drawing/2014/main" id="{275727C7-0F6E-496A-AE3B-F615B61EB4E7}"/>
              </a:ext>
            </a:extLst>
          </p:cNvPr>
          <p:cNvPicPr>
            <a:picLocks noChangeAspect="1"/>
          </p:cNvPicPr>
          <p:nvPr/>
        </p:nvPicPr>
        <p:blipFill>
          <a:blip r:embed="rId3"/>
          <a:stretch>
            <a:fillRect/>
          </a:stretch>
        </p:blipFill>
        <p:spPr>
          <a:xfrm>
            <a:off x="9931160" y="4604349"/>
            <a:ext cx="1905000" cy="1905000"/>
          </a:xfrm>
          <a:prstGeom prst="rect">
            <a:avLst/>
          </a:prstGeom>
        </p:spPr>
      </p:pic>
    </p:spTree>
    <p:extLst>
      <p:ext uri="{BB962C8B-B14F-4D97-AF65-F5344CB8AC3E}">
        <p14:creationId xmlns:p14="http://schemas.microsoft.com/office/powerpoint/2010/main" val="981026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9141"/>
            <a:ext cx="10515600" cy="740641"/>
          </a:xfrm>
        </p:spPr>
        <p:txBody>
          <a:bodyPr/>
          <a:lstStyle/>
          <a:p>
            <a:r>
              <a:rPr lang="en-GB"/>
              <a:t>Activities</a:t>
            </a:r>
          </a:p>
        </p:txBody>
      </p:sp>
      <p:sp>
        <p:nvSpPr>
          <p:cNvPr id="3" name="Content Placeholder 2"/>
          <p:cNvSpPr>
            <a:spLocks noGrp="1"/>
          </p:cNvSpPr>
          <p:nvPr>
            <p:ph idx="1"/>
          </p:nvPr>
        </p:nvSpPr>
        <p:spPr>
          <a:xfrm>
            <a:off x="838200" y="2179782"/>
            <a:ext cx="10515600" cy="3997181"/>
          </a:xfrm>
        </p:spPr>
        <p:txBody>
          <a:bodyPr>
            <a:normAutofit fontScale="92500" lnSpcReduction="10000"/>
          </a:bodyPr>
          <a:lstStyle/>
          <a:p>
            <a:pPr marL="0" indent="0">
              <a:buNone/>
            </a:pPr>
            <a:r>
              <a:rPr lang="en-GB" dirty="0"/>
              <a:t>A variety of activities will be available but many of these are weather dependent.  There will also be an activity each night. </a:t>
            </a:r>
          </a:p>
          <a:p>
            <a:r>
              <a:rPr lang="en-GB" dirty="0"/>
              <a:t>Rock climbing</a:t>
            </a:r>
          </a:p>
          <a:p>
            <a:r>
              <a:rPr lang="en-GB" dirty="0"/>
              <a:t>Gorge walking</a:t>
            </a:r>
          </a:p>
          <a:p>
            <a:r>
              <a:rPr lang="en-GB" dirty="0"/>
              <a:t>Canoeing</a:t>
            </a:r>
          </a:p>
          <a:p>
            <a:r>
              <a:rPr lang="en-GB" dirty="0"/>
              <a:t>Raft building</a:t>
            </a:r>
          </a:p>
          <a:p>
            <a:r>
              <a:rPr lang="en-GB" dirty="0"/>
              <a:t>Scrabbling on Barmouth slabs</a:t>
            </a:r>
          </a:p>
          <a:p>
            <a:r>
              <a:rPr lang="en-GB" dirty="0"/>
              <a:t>Night walks</a:t>
            </a:r>
          </a:p>
          <a:p>
            <a:r>
              <a:rPr lang="en-GB" dirty="0"/>
              <a:t>Night line</a:t>
            </a:r>
          </a:p>
        </p:txBody>
      </p:sp>
      <p:pic>
        <p:nvPicPr>
          <p:cNvPr id="4" name="Picture 3"/>
          <p:cNvPicPr>
            <a:picLocks noChangeAspect="1"/>
          </p:cNvPicPr>
          <p:nvPr/>
        </p:nvPicPr>
        <p:blipFill>
          <a:blip r:embed="rId2"/>
          <a:stretch>
            <a:fillRect/>
          </a:stretch>
        </p:blipFill>
        <p:spPr>
          <a:xfrm>
            <a:off x="722094" y="134216"/>
            <a:ext cx="10515600" cy="1304925"/>
          </a:xfrm>
          <a:prstGeom prst="rect">
            <a:avLst/>
          </a:prstGeom>
        </p:spPr>
      </p:pic>
    </p:spTree>
    <p:extLst>
      <p:ext uri="{BB962C8B-B14F-4D97-AF65-F5344CB8AC3E}">
        <p14:creationId xmlns:p14="http://schemas.microsoft.com/office/powerpoint/2010/main" val="1498694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51" y="1304925"/>
            <a:ext cx="10515600" cy="674256"/>
          </a:xfrm>
        </p:spPr>
        <p:txBody>
          <a:bodyPr>
            <a:normAutofit fontScale="90000"/>
          </a:bodyPr>
          <a:lstStyle/>
          <a:p>
            <a:r>
              <a:rPr lang="en-GB"/>
              <a:t>Kit List</a:t>
            </a:r>
          </a:p>
        </p:txBody>
      </p:sp>
      <p:pic>
        <p:nvPicPr>
          <p:cNvPr id="4" name="Picture 3"/>
          <p:cNvPicPr>
            <a:picLocks noChangeAspect="1"/>
          </p:cNvPicPr>
          <p:nvPr/>
        </p:nvPicPr>
        <p:blipFill>
          <a:blip r:embed="rId2"/>
          <a:stretch>
            <a:fillRect/>
          </a:stretch>
        </p:blipFill>
        <p:spPr>
          <a:xfrm>
            <a:off x="694385" y="0"/>
            <a:ext cx="10515600" cy="1304925"/>
          </a:xfrm>
          <a:prstGeom prst="rect">
            <a:avLst/>
          </a:prstGeom>
        </p:spPr>
      </p:pic>
      <p:pic>
        <p:nvPicPr>
          <p:cNvPr id="8" name="Picture 7"/>
          <p:cNvPicPr>
            <a:picLocks noChangeAspect="1"/>
          </p:cNvPicPr>
          <p:nvPr/>
        </p:nvPicPr>
        <p:blipFill rotWithShape="1">
          <a:blip r:embed="rId3"/>
          <a:srcRect t="2473"/>
          <a:stretch/>
        </p:blipFill>
        <p:spPr>
          <a:xfrm>
            <a:off x="568117" y="1833640"/>
            <a:ext cx="10159134" cy="5025928"/>
          </a:xfrm>
          <a:prstGeom prst="rect">
            <a:avLst/>
          </a:prstGeom>
        </p:spPr>
      </p:pic>
      <p:sp>
        <p:nvSpPr>
          <p:cNvPr id="5" name="Rectangle: Rounded Corners 4">
            <a:extLst>
              <a:ext uri="{FF2B5EF4-FFF2-40B4-BE49-F238E27FC236}">
                <a16:creationId xmlns:a16="http://schemas.microsoft.com/office/drawing/2014/main" id="{ECF7D085-75EC-46D8-CE34-98537C957BF7}"/>
              </a:ext>
            </a:extLst>
          </p:cNvPr>
          <p:cNvSpPr/>
          <p:nvPr/>
        </p:nvSpPr>
        <p:spPr>
          <a:xfrm>
            <a:off x="4108173" y="3644348"/>
            <a:ext cx="330679" cy="2587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C00C92A-4271-5C1E-E37E-300B462FA6D9}"/>
              </a:ext>
            </a:extLst>
          </p:cNvPr>
          <p:cNvSpPr txBox="1"/>
          <p:nvPr/>
        </p:nvSpPr>
        <p:spPr>
          <a:xfrm>
            <a:off x="4042422" y="3604467"/>
            <a:ext cx="6476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dirty="0">
                <a:ea typeface="Calibri"/>
                <a:cs typeface="Calibri"/>
              </a:rPr>
              <a:t>£10</a:t>
            </a:r>
          </a:p>
        </p:txBody>
      </p:sp>
    </p:spTree>
    <p:extLst>
      <p:ext uri="{BB962C8B-B14F-4D97-AF65-F5344CB8AC3E}">
        <p14:creationId xmlns:p14="http://schemas.microsoft.com/office/powerpoint/2010/main" val="4009283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4925"/>
            <a:ext cx="10515600" cy="674256"/>
          </a:xfrm>
        </p:spPr>
        <p:txBody>
          <a:bodyPr>
            <a:normAutofit fontScale="90000"/>
          </a:bodyPr>
          <a:lstStyle/>
          <a:p>
            <a:r>
              <a:rPr lang="en-GB"/>
              <a:t>Kit List</a:t>
            </a:r>
          </a:p>
        </p:txBody>
      </p:sp>
      <p:pic>
        <p:nvPicPr>
          <p:cNvPr id="4" name="Picture 3"/>
          <p:cNvPicPr>
            <a:picLocks noChangeAspect="1"/>
          </p:cNvPicPr>
          <p:nvPr/>
        </p:nvPicPr>
        <p:blipFill>
          <a:blip r:embed="rId2"/>
          <a:stretch>
            <a:fillRect/>
          </a:stretch>
        </p:blipFill>
        <p:spPr>
          <a:xfrm>
            <a:off x="694385" y="0"/>
            <a:ext cx="10515600" cy="1304925"/>
          </a:xfrm>
          <a:prstGeom prst="rect">
            <a:avLst/>
          </a:prstGeom>
        </p:spPr>
      </p:pic>
      <p:pic>
        <p:nvPicPr>
          <p:cNvPr id="6" name="Picture 5"/>
          <p:cNvPicPr>
            <a:picLocks noChangeAspect="1"/>
          </p:cNvPicPr>
          <p:nvPr/>
        </p:nvPicPr>
        <p:blipFill>
          <a:blip r:embed="rId3"/>
          <a:stretch>
            <a:fillRect/>
          </a:stretch>
        </p:blipFill>
        <p:spPr>
          <a:xfrm>
            <a:off x="6449159" y="2212688"/>
            <a:ext cx="4321739" cy="1335519"/>
          </a:xfrm>
          <a:prstGeom prst="rect">
            <a:avLst/>
          </a:prstGeom>
        </p:spPr>
      </p:pic>
      <p:sp>
        <p:nvSpPr>
          <p:cNvPr id="7" name="TextBox 6"/>
          <p:cNvSpPr txBox="1"/>
          <p:nvPr/>
        </p:nvSpPr>
        <p:spPr>
          <a:xfrm>
            <a:off x="6449159" y="3548207"/>
            <a:ext cx="4689896" cy="1754326"/>
          </a:xfrm>
          <a:prstGeom prst="rect">
            <a:avLst/>
          </a:prstGeom>
          <a:noFill/>
        </p:spPr>
        <p:txBody>
          <a:bodyPr wrap="square" rtlCol="0">
            <a:spAutoFit/>
          </a:bodyPr>
          <a:lstStyle/>
          <a:p>
            <a:r>
              <a:rPr lang="en-GB"/>
              <a:t>This is the list for a 5 day trip to </a:t>
            </a:r>
            <a:r>
              <a:rPr lang="en-GB" err="1"/>
              <a:t>Arthog</a:t>
            </a:r>
            <a:r>
              <a:rPr lang="en-GB"/>
              <a:t>.</a:t>
            </a:r>
          </a:p>
          <a:p>
            <a:endParaRPr lang="en-GB"/>
          </a:p>
          <a:p>
            <a:r>
              <a:rPr lang="en-GB"/>
              <a:t>Please adapt for the 3 days that we are going.</a:t>
            </a:r>
          </a:p>
          <a:p>
            <a:endParaRPr lang="en-GB"/>
          </a:p>
          <a:p>
            <a:r>
              <a:rPr lang="en-GB"/>
              <a:t>Also this is also weather dependent so take this into account!</a:t>
            </a:r>
          </a:p>
        </p:txBody>
      </p:sp>
      <p:sp>
        <p:nvSpPr>
          <p:cNvPr id="8" name="Content Placeholder 7"/>
          <p:cNvSpPr>
            <a:spLocks noGrp="1"/>
          </p:cNvSpPr>
          <p:nvPr>
            <p:ph idx="1"/>
          </p:nvPr>
        </p:nvSpPr>
        <p:spPr/>
        <p:txBody>
          <a:bodyPr/>
          <a:lstStyle/>
          <a:p>
            <a:endParaRPr lang="en-GB" dirty="0"/>
          </a:p>
        </p:txBody>
      </p:sp>
      <p:pic>
        <p:nvPicPr>
          <p:cNvPr id="9" name="Picture 8"/>
          <p:cNvPicPr>
            <a:picLocks noChangeAspect="1"/>
          </p:cNvPicPr>
          <p:nvPr/>
        </p:nvPicPr>
        <p:blipFill>
          <a:blip r:embed="rId4"/>
          <a:stretch>
            <a:fillRect/>
          </a:stretch>
        </p:blipFill>
        <p:spPr>
          <a:xfrm>
            <a:off x="460494" y="1897224"/>
            <a:ext cx="5916757" cy="4279739"/>
          </a:xfrm>
          <a:prstGeom prst="rect">
            <a:avLst/>
          </a:prstGeom>
        </p:spPr>
      </p:pic>
    </p:spTree>
    <p:extLst>
      <p:ext uri="{BB962C8B-B14F-4D97-AF65-F5344CB8AC3E}">
        <p14:creationId xmlns:p14="http://schemas.microsoft.com/office/powerpoint/2010/main" val="581610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9E66336D70DB46A5B9426BEBEFFA50" ma:contentTypeVersion="20" ma:contentTypeDescription="Create a new document." ma:contentTypeScope="" ma:versionID="3dd96a89b2b7ee0f305c97e1de4c4b3f">
  <xsd:schema xmlns:xsd="http://www.w3.org/2001/XMLSchema" xmlns:xs="http://www.w3.org/2001/XMLSchema" xmlns:p="http://schemas.microsoft.com/office/2006/metadata/properties" xmlns:ns2="8ee91170-4824-4ee4-bb92-cf501df370f5" xmlns:ns3="eaaee068-aca7-49bb-87cf-abeacb183cb1" targetNamespace="http://schemas.microsoft.com/office/2006/metadata/properties" ma:root="true" ma:fieldsID="486d00bde9dabf3ce8681d255f721781" ns2:_="" ns3:_="">
    <xsd:import namespace="8ee91170-4824-4ee4-bb92-cf501df370f5"/>
    <xsd:import namespace="eaaee068-aca7-49bb-87cf-abeacb183cb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91170-4824-4ee4-bb92-cf501df370f5"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e44ba57-ecfa-4477-b811-94c04e947a37}" ma:internalName="TaxCatchAll" ma:showField="CatchAllData" ma:web="8ee91170-4824-4ee4-bb92-cf501df370f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aee068-aca7-49bb-87cf-abeacb183cb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98eca7b-0660-4bf5-9a46-b31b4b7811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e91170-4824-4ee4-bb92-cf501df370f5" xsi:nil="true"/>
    <lcf76f155ced4ddcb4097134ff3c332f xmlns="eaaee068-aca7-49bb-87cf-abeacb183cb1">
      <Terms xmlns="http://schemas.microsoft.com/office/infopath/2007/PartnerControls"/>
    </lcf76f155ced4ddcb4097134ff3c332f>
    <SharedWithUsers xmlns="8ee91170-4824-4ee4-bb92-cf501df370f5">
      <UserInfo>
        <DisplayName>Kathryn Jones</DisplayName>
        <AccountId>46</AccountId>
        <AccountType/>
      </UserInfo>
      <UserInfo>
        <DisplayName>Chris Richards</DisplayName>
        <AccountId>92</AccountId>
        <AccountType/>
      </UserInfo>
      <UserInfo>
        <DisplayName>Eleri Hood</DisplayName>
        <AccountId>15</AccountId>
        <AccountType/>
      </UserInfo>
    </SharedWithUsers>
  </documentManagement>
</p:properties>
</file>

<file path=customXml/itemProps1.xml><?xml version="1.0" encoding="utf-8"?>
<ds:datastoreItem xmlns:ds="http://schemas.openxmlformats.org/officeDocument/2006/customXml" ds:itemID="{9DAB0EEA-4F04-4AD2-A451-E18D05590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91170-4824-4ee4-bb92-cf501df370f5"/>
    <ds:schemaRef ds:uri="eaaee068-aca7-49bb-87cf-abeacb183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41FDB3-3175-435B-9280-1C3EEA4180AA}">
  <ds:schemaRefs>
    <ds:schemaRef ds:uri="http://schemas.microsoft.com/sharepoint/v3/contenttype/forms"/>
  </ds:schemaRefs>
</ds:datastoreItem>
</file>

<file path=customXml/itemProps3.xml><?xml version="1.0" encoding="utf-8"?>
<ds:datastoreItem xmlns:ds="http://schemas.openxmlformats.org/officeDocument/2006/customXml" ds:itemID="{9BC90563-F7A8-4A39-A774-66CE20FFCC49}">
  <ds:schemaRefs>
    <ds:schemaRef ds:uri="http://schemas.microsoft.com/office/2006/metadata/properties"/>
    <ds:schemaRef ds:uri="http://schemas.microsoft.com/office/infopath/2007/PartnerControls"/>
    <ds:schemaRef ds:uri="d7de1e4f-a273-4b3f-8fa6-e00a9a943596"/>
    <ds:schemaRef ds:uri="ff87be0e-0c43-409f-882a-97cada0a732f"/>
    <ds:schemaRef ds:uri="8ee91170-4824-4ee4-bb92-cf501df370f5"/>
    <ds:schemaRef ds:uri="eaaee068-aca7-49bb-87cf-abeacb183cb1"/>
  </ds:schemaRefs>
</ds:datastoreItem>
</file>

<file path=docProps/app.xml><?xml version="1.0" encoding="utf-8"?>
<Properties xmlns="http://schemas.openxmlformats.org/officeDocument/2006/extended-properties" xmlns:vt="http://schemas.openxmlformats.org/officeDocument/2006/docPropsVTypes">
  <TotalTime>34</TotalTime>
  <Words>446</Words>
  <Application>Microsoft Office PowerPoint</Application>
  <PresentationFormat>Widescreen</PresentationFormat>
  <Paragraphs>59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Video link: https://www.youtube.com/watch?v=Cmgj2-wD6ZE</vt:lpstr>
      <vt:lpstr>PowerPoint Presentation</vt:lpstr>
      <vt:lpstr>Adults going with your child</vt:lpstr>
      <vt:lpstr>Accommodation and meals</vt:lpstr>
      <vt:lpstr>Sweets, treats and teddy bears!</vt:lpstr>
      <vt:lpstr>Activities</vt:lpstr>
      <vt:lpstr>Kit List</vt:lpstr>
      <vt:lpstr>Kit List</vt:lpstr>
      <vt:lpstr>How can you help your child prepare?</vt:lpstr>
      <vt:lpstr>Medication</vt:lpstr>
      <vt:lpstr>Behaviour </vt:lpstr>
      <vt:lpstr>Communication</vt:lpstr>
      <vt:lpstr>PowerPoint Presentation</vt:lpstr>
      <vt:lpstr>Arthog April 2025</vt:lpstr>
      <vt:lpstr>Arthog </vt:lpstr>
      <vt:lpstr>“It’s the best thing I’ve ever done!”</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Jones</dc:creator>
  <cp:lastModifiedBy>Eleri Hood</cp:lastModifiedBy>
  <cp:revision>44</cp:revision>
  <dcterms:created xsi:type="dcterms:W3CDTF">2022-03-06T14:24:57Z</dcterms:created>
  <dcterms:modified xsi:type="dcterms:W3CDTF">2025-06-23T17:03:16Z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0x01010097EFE0D81AB0BD4CA4720DC56C942C2D</vt:lpwstr>
  </property>
  <property fmtid="{D5CDD505-2E9C-101B-9397-08002B2CF9AE}" pid="3" name="_ExtendedDescription">
    <vt:lpwstr/>
  </property>
  <property fmtid="{D5CDD505-2E9C-101B-9397-08002B2CF9AE}" pid="4" name="MediaServiceImageTags">
    <vt:lpwstr/>
  </property>
</Properties>
</file>